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
  </p:notesMasterIdLst>
  <p:sldIdLst>
    <p:sldId id="256" r:id="rId2"/>
    <p:sldId id="257" r:id="rId3"/>
  </p:sldIdLst>
  <p:sldSz cx="15119350" cy="1069181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6"/>
    <p:restoredTop sz="96327"/>
  </p:normalViewPr>
  <p:slideViewPr>
    <p:cSldViewPr snapToGrid="0" showGuides="1">
      <p:cViewPr>
        <p:scale>
          <a:sx n="90" d="100"/>
          <a:sy n="90" d="100"/>
        </p:scale>
        <p:origin x="-102" y="-1698"/>
      </p:cViewPr>
      <p:guideLst>
        <p:guide orient="horz" pos="3345"/>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1275" y="0"/>
            <a:ext cx="2946400" cy="498475"/>
          </a:xfrm>
          <a:prstGeom prst="rect">
            <a:avLst/>
          </a:prstGeom>
        </p:spPr>
        <p:txBody>
          <a:bodyPr vert="horz" lIns="91440" tIns="45720" rIns="91440" bIns="45720" rtlCol="0"/>
          <a:lstStyle>
            <a:lvl1pPr algn="r">
              <a:defRPr sz="1200"/>
            </a:lvl1pPr>
          </a:lstStyle>
          <a:p>
            <a:fld id="{4D813435-5C3E-4A15-83AC-8C8211E17C4C}" type="datetimeFigureOut">
              <a:rPr lang="en-GB" smtClean="0"/>
              <a:t>13/02/2024</a:t>
            </a:fld>
            <a:endParaRPr lang="en-GB"/>
          </a:p>
        </p:txBody>
      </p:sp>
      <p:sp>
        <p:nvSpPr>
          <p:cNvPr id="4" name="Slide Image Placeholder 3"/>
          <p:cNvSpPr>
            <a:spLocks noGrp="1" noRot="1" noChangeAspect="1"/>
          </p:cNvSpPr>
          <p:nvPr>
            <p:ph type="sldImg" idx="2"/>
          </p:nvPr>
        </p:nvSpPr>
        <p:spPr>
          <a:xfrm>
            <a:off x="1030288" y="1241425"/>
            <a:ext cx="4738687" cy="335121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8375"/>
            <a:ext cx="5440363" cy="391001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1338"/>
            <a:ext cx="2946400" cy="49847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1275" y="9431338"/>
            <a:ext cx="2946400" cy="498475"/>
          </a:xfrm>
          <a:prstGeom prst="rect">
            <a:avLst/>
          </a:prstGeom>
        </p:spPr>
        <p:txBody>
          <a:bodyPr vert="horz" lIns="91440" tIns="45720" rIns="91440" bIns="45720" rtlCol="0" anchor="b"/>
          <a:lstStyle>
            <a:lvl1pPr algn="r">
              <a:defRPr sz="1200"/>
            </a:lvl1pPr>
          </a:lstStyle>
          <a:p>
            <a:fld id="{6B4A2288-C093-461B-9AD0-9D530BD3E1A6}" type="slidenum">
              <a:rPr lang="en-GB" smtClean="0"/>
              <a:t>‹#›</a:t>
            </a:fld>
            <a:endParaRPr lang="en-GB"/>
          </a:p>
        </p:txBody>
      </p:sp>
    </p:spTree>
    <p:extLst>
      <p:ext uri="{BB962C8B-B14F-4D97-AF65-F5344CB8AC3E}">
        <p14:creationId xmlns:p14="http://schemas.microsoft.com/office/powerpoint/2010/main" val="805391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8539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30021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42076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0184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2701A29-D3F8-E041-970A-5989E69128E0}" type="datetimeFigureOut">
              <a:rPr lang="en-US" smtClean="0"/>
              <a:t>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6512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2701A29-D3F8-E041-970A-5989E69128E0}" type="datetimeFigureOut">
              <a:rPr lang="en-US" smtClean="0"/>
              <a:t>2/13/2024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15304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2701A29-D3F8-E041-970A-5989E69128E0}" type="datetimeFigureOut">
              <a:rPr lang="en-US" smtClean="0"/>
              <a:t>2/13/2024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85854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2701A29-D3F8-E041-970A-5989E69128E0}" type="datetimeFigureOut">
              <a:rPr lang="en-US" smtClean="0"/>
              <a:t>2/13/2024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6425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01A29-D3F8-E041-970A-5989E69128E0}" type="datetimeFigureOut">
              <a:rPr lang="en-US" smtClean="0"/>
              <a:t>2/13/2024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25587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2/13/2024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87422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2/13/2024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92217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2701A29-D3F8-E041-970A-5989E69128E0}" type="datetimeFigureOut">
              <a:rPr lang="en-US" smtClean="0"/>
              <a:t>2/13/2024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A630AFC-AC19-1346-832F-CC2FF9CB1B69}" type="slidenum">
              <a:rPr lang="en-US" smtClean="0"/>
              <a:t>‹#›</a:t>
            </a:fld>
            <a:endParaRPr lang="en-US"/>
          </a:p>
        </p:txBody>
      </p:sp>
    </p:spTree>
    <p:extLst>
      <p:ext uri="{BB962C8B-B14F-4D97-AF65-F5344CB8AC3E}">
        <p14:creationId xmlns:p14="http://schemas.microsoft.com/office/powerpoint/2010/main" val="102800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Shape, rectangle&#10;&#10;Description automatically generated">
            <a:extLst>
              <a:ext uri="{FF2B5EF4-FFF2-40B4-BE49-F238E27FC236}">
                <a16:creationId xmlns:a16="http://schemas.microsoft.com/office/drawing/2014/main" id="{4B1E7273-DB54-78AB-B7F4-503D942EA53B}"/>
              </a:ext>
            </a:extLst>
          </p:cNvPr>
          <p:cNvPicPr>
            <a:picLocks noChangeAspect="1"/>
          </p:cNvPicPr>
          <p:nvPr/>
        </p:nvPicPr>
        <p:blipFill>
          <a:blip r:embed="rId2">
            <a:alphaModFix/>
          </a:blip>
          <a:stretch>
            <a:fillRect/>
          </a:stretch>
        </p:blipFill>
        <p:spPr>
          <a:xfrm>
            <a:off x="7751591" y="417122"/>
            <a:ext cx="7176652" cy="8748922"/>
          </a:xfrm>
          <a:prstGeom prst="rect">
            <a:avLst/>
          </a:prstGeom>
        </p:spPr>
      </p:pic>
      <p:sp>
        <p:nvSpPr>
          <p:cNvPr id="17" name="Text Box 23">
            <a:extLst>
              <a:ext uri="{FF2B5EF4-FFF2-40B4-BE49-F238E27FC236}">
                <a16:creationId xmlns:a16="http://schemas.microsoft.com/office/drawing/2014/main" id="{1E14AAD1-56FE-6AFF-ED06-45802F91C36B}"/>
              </a:ext>
            </a:extLst>
          </p:cNvPr>
          <p:cNvSpPr txBox="1">
            <a:spLocks noChangeArrowheads="1"/>
          </p:cNvSpPr>
          <p:nvPr/>
        </p:nvSpPr>
        <p:spPr bwMode="auto">
          <a:xfrm>
            <a:off x="8230915" y="7098392"/>
            <a:ext cx="6120130" cy="2176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27000"/>
              </a:lnSpc>
            </a:pPr>
            <a:r>
              <a:rPr lang="en-GB" sz="1400" b="1" dirty="0">
                <a:solidFill>
                  <a:srgbClr val="0070C0"/>
                </a:solidFill>
                <a:latin typeface="Helvetica" panose="020B0604020202020204" pitchFamily="34" charset="0"/>
                <a:cs typeface="Helvetica" panose="020B0604020202020204" pitchFamily="34" charset="0"/>
              </a:rPr>
              <a:t>An Exceptional Bay Fronted Period Terraced House Ideally Located Close To Amenities With Off-Road Parking And Attractive Enclosed Rear Garden</a:t>
            </a:r>
            <a:endParaRPr lang="en-GB" sz="1250" b="1" dirty="0">
              <a:solidFill>
                <a:srgbClr val="0070C0"/>
              </a:solidFill>
              <a:latin typeface="Helvetica" panose="020B0604020202020204" pitchFamily="34" charset="0"/>
              <a:cs typeface="Helvetica" panose="020B0604020202020204" pitchFamily="34"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Bay Windowed Lounge With Wood Burner Stove • Dining Room/Bedroom Four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Open Plan Kitchen/Dining Room • Three First Floor Bedrooms – </a:t>
            </a:r>
            <a:r>
              <a:rPr lang="en-GB" sz="1200">
                <a:solidFill>
                  <a:srgbClr val="000000"/>
                </a:solidFill>
                <a:effectLst/>
                <a:latin typeface="Helvetica" panose="020B0604020202020204" pitchFamily="34" charset="0"/>
                <a:ea typeface="Times New Roman" panose="02020603050405020304" pitchFamily="18" charset="0"/>
                <a:cs typeface="HelveticaNeueLT-Roman"/>
              </a:rPr>
              <a:t>Main Bedroom </a:t>
            </a:r>
            <a:r>
              <a:rPr lang="en-GB" sz="1200" dirty="0">
                <a:solidFill>
                  <a:srgbClr val="000000"/>
                </a:solidFill>
                <a:effectLst/>
                <a:latin typeface="Helvetica" panose="020B0604020202020204" pitchFamily="34" charset="0"/>
                <a:ea typeface="Times New Roman" panose="02020603050405020304" pitchFamily="18" charset="0"/>
                <a:cs typeface="HelveticaNeueLT-Roman"/>
              </a:rPr>
              <a:t>With En-Suite Shower Room/WC • Stunning Bathroom Suite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Newly Replaced Roof • Gas Central Heating • Double Glazed Windows</a:t>
            </a:r>
            <a:r>
              <a:rPr lang="en-GB" sz="1200" dirty="0">
                <a:latin typeface="Times New Roman" panose="02020603050405020304" pitchFamily="18" charset="0"/>
                <a:ea typeface="Times New Roman" panose="02020603050405020304" pitchFamily="18" charset="0"/>
              </a:rPr>
              <a:t> </a:t>
            </a:r>
            <a:r>
              <a:rPr lang="en-GB" sz="1200" dirty="0">
                <a:solidFill>
                  <a:srgbClr val="000000"/>
                </a:solidFill>
                <a:effectLst/>
                <a:latin typeface="Helvetica" panose="020B0604020202020204" pitchFamily="34" charset="0"/>
                <a:ea typeface="Times New Roman" panose="02020603050405020304" pitchFamily="18" charset="0"/>
                <a:cs typeface="HelveticaNeueLT-Roman"/>
              </a:rPr>
              <a:t>•</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 Wonderful Family Home • </a:t>
            </a:r>
            <a:endParaRPr lang="en-GB" sz="1200" dirty="0">
              <a:effectLst/>
              <a:latin typeface="Times New Roman" panose="02020603050405020304" pitchFamily="18" charset="0"/>
              <a:ea typeface="Times New Roman" panose="02020603050405020304" pitchFamily="18" charset="0"/>
            </a:endParaRPr>
          </a:p>
        </p:txBody>
      </p:sp>
      <p:sp>
        <p:nvSpPr>
          <p:cNvPr id="20" name="Text Box 24">
            <a:extLst>
              <a:ext uri="{FF2B5EF4-FFF2-40B4-BE49-F238E27FC236}">
                <a16:creationId xmlns:a16="http://schemas.microsoft.com/office/drawing/2014/main" id="{091C62D5-6A48-5D3C-30F0-C9E302EBA621}"/>
              </a:ext>
            </a:extLst>
          </p:cNvPr>
          <p:cNvSpPr txBox="1">
            <a:spLocks noChangeArrowheads="1"/>
          </p:cNvSpPr>
          <p:nvPr/>
        </p:nvSpPr>
        <p:spPr bwMode="auto">
          <a:xfrm>
            <a:off x="12570920" y="1751903"/>
            <a:ext cx="1925181" cy="83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GUIDE PRICE</a:t>
            </a:r>
            <a:r>
              <a:rPr lang="en-GB" sz="1200" dirty="0">
                <a:solidFill>
                  <a:srgbClr val="0048FF"/>
                </a:solidFill>
                <a:effectLst/>
                <a:latin typeface="HelveticaNeueLT-Roman"/>
                <a:ea typeface="Times New Roman" panose="02020603050405020304" pitchFamily="18" charset="0"/>
                <a:cs typeface="HelveticaNeueLT-Roman"/>
              </a:rPr>
              <a:t> </a:t>
            </a:r>
            <a:r>
              <a:rPr lang="en-GB" sz="1900" dirty="0">
                <a:solidFill>
                  <a:srgbClr val="000000"/>
                </a:solidFill>
                <a:effectLst/>
                <a:latin typeface="HelveticaNeueLT-Roman"/>
                <a:ea typeface="Times New Roman" panose="02020603050405020304" pitchFamily="18" charset="0"/>
                <a:cs typeface="HelveticaNeueLT-Roman"/>
              </a:rPr>
              <a:t>£</a:t>
            </a:r>
            <a:r>
              <a:rPr lang="en-GB" sz="1900" dirty="0">
                <a:solidFill>
                  <a:srgbClr val="000000"/>
                </a:solidFill>
                <a:latin typeface="HelveticaNeueLT-Roman"/>
                <a:ea typeface="Times New Roman" panose="02020603050405020304" pitchFamily="18" charset="0"/>
                <a:cs typeface="HelveticaNeueLT-Roman"/>
              </a:rPr>
              <a:t>420,000</a:t>
            </a:r>
            <a:endParaRPr lang="en-GB" sz="1200" dirty="0">
              <a:effectLst/>
              <a:latin typeface="Times New Roman" panose="02020603050405020304" pitchFamily="18" charset="0"/>
              <a:ea typeface="Times New Roman" panose="02020603050405020304" pitchFamily="18" charset="0"/>
            </a:endParaRPr>
          </a:p>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TENURE </a:t>
            </a:r>
            <a:r>
              <a:rPr lang="en-GB" sz="1200" dirty="0">
                <a:solidFill>
                  <a:srgbClr val="0048FF"/>
                </a:solidFill>
                <a:effectLst/>
                <a:latin typeface="HelveticaNeueLT-Roman"/>
                <a:ea typeface="Times New Roman" panose="02020603050405020304" pitchFamily="18" charset="0"/>
                <a:cs typeface="HelveticaNeueLT-Roman"/>
              </a:rPr>
              <a:t>	</a:t>
            </a:r>
            <a:r>
              <a:rPr lang="en-GB" sz="1200" dirty="0">
                <a:effectLst/>
                <a:latin typeface="HelveticaNeueLT-Roman"/>
                <a:ea typeface="Times New Roman" panose="02020603050405020304" pitchFamily="18" charset="0"/>
                <a:cs typeface="HelveticaNeueLT-Roman"/>
              </a:rPr>
              <a:t>Freehold</a:t>
            </a:r>
            <a:endParaRPr lang="en-GB" sz="1200" dirty="0">
              <a:effectLst/>
              <a:latin typeface="Times New Roman" panose="02020603050405020304" pitchFamily="18" charset="0"/>
              <a:ea typeface="Times New Roman" panose="02020603050405020304" pitchFamily="18" charset="0"/>
            </a:endParaRPr>
          </a:p>
          <a:p>
            <a:r>
              <a:rPr lang="en-GB" sz="1200" dirty="0">
                <a:effectLst/>
                <a:latin typeface="Times New Roman" panose="02020603050405020304" pitchFamily="18" charset="0"/>
                <a:ea typeface="Times New Roman" panose="02020603050405020304" pitchFamily="18" charset="0"/>
              </a:rPr>
              <a:t> </a:t>
            </a:r>
          </a:p>
        </p:txBody>
      </p:sp>
      <p:sp>
        <p:nvSpPr>
          <p:cNvPr id="21" name="Text Box 26">
            <a:extLst>
              <a:ext uri="{FF2B5EF4-FFF2-40B4-BE49-F238E27FC236}">
                <a16:creationId xmlns:a16="http://schemas.microsoft.com/office/drawing/2014/main" id="{6EF9207B-DFE2-5C64-D8E8-504DA677FC37}"/>
              </a:ext>
            </a:extLst>
          </p:cNvPr>
          <p:cNvSpPr txBox="1">
            <a:spLocks noChangeArrowheads="1"/>
          </p:cNvSpPr>
          <p:nvPr/>
        </p:nvSpPr>
        <p:spPr bwMode="auto">
          <a:xfrm>
            <a:off x="8230915" y="1804912"/>
            <a:ext cx="4063365" cy="66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sz="1800" dirty="0">
                <a:solidFill>
                  <a:srgbClr val="FFFFFF"/>
                </a:solidFill>
                <a:effectLst/>
                <a:latin typeface="HelveticaNeueLT-Medium"/>
                <a:ea typeface="Times New Roman" panose="02020603050405020304" pitchFamily="18" charset="0"/>
              </a:rPr>
              <a:t>50 Lyndhurst Road, Exmouth, EX8 3DT</a:t>
            </a:r>
            <a:endParaRPr lang="en-GB" sz="1800" dirty="0">
              <a:effectLst/>
              <a:latin typeface="Times New Roman" panose="02020603050405020304" pitchFamily="18" charset="0"/>
              <a:ea typeface="Times New Roman" panose="02020603050405020304" pitchFamily="18" charset="0"/>
            </a:endParaRPr>
          </a:p>
        </p:txBody>
      </p:sp>
      <p:sp>
        <p:nvSpPr>
          <p:cNvPr id="22" name="Text Box 19">
            <a:extLst>
              <a:ext uri="{FF2B5EF4-FFF2-40B4-BE49-F238E27FC236}">
                <a16:creationId xmlns:a16="http://schemas.microsoft.com/office/drawing/2014/main" id="{B5E09519-8895-6BE0-CC84-333AE5155FA9}"/>
              </a:ext>
            </a:extLst>
          </p:cNvPr>
          <p:cNvSpPr txBox="1">
            <a:spLocks noChangeArrowheads="1"/>
          </p:cNvSpPr>
          <p:nvPr/>
        </p:nvSpPr>
        <p:spPr bwMode="auto">
          <a:xfrm>
            <a:off x="8230915" y="741447"/>
            <a:ext cx="648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800" dirty="0" err="1">
                <a:solidFill>
                  <a:srgbClr val="333333"/>
                </a:solidFill>
                <a:effectLst/>
                <a:latin typeface="Helvetica" pitchFamily="2" charset="0"/>
                <a:ea typeface="Times New Roman" panose="02020603050405020304" pitchFamily="18" charset="0"/>
                <a:cs typeface="HelveticaNeueLTStd-Bd"/>
              </a:rPr>
              <a:t>www.</a:t>
            </a:r>
            <a:r>
              <a:rPr lang="en-GB" sz="1800" dirty="0" err="1">
                <a:solidFill>
                  <a:srgbClr val="333333"/>
                </a:solidFill>
                <a:effectLst/>
                <a:latin typeface="Helvetica" pitchFamily="2" charset="0"/>
                <a:ea typeface="Times New Roman" panose="02020603050405020304" pitchFamily="18" charset="0"/>
                <a:cs typeface="HelveticaNeueLTStd-Md"/>
              </a:rPr>
              <a:t>pennys.net</a:t>
            </a:r>
            <a:endParaRPr lang="en-GB" sz="1200" dirty="0">
              <a:effectLst/>
              <a:latin typeface="Times New Roman" panose="02020603050405020304" pitchFamily="18" charset="0"/>
              <a:ea typeface="Times New Roman" panose="02020603050405020304" pitchFamily="18" charset="0"/>
            </a:endParaRPr>
          </a:p>
        </p:txBody>
      </p:sp>
      <p:cxnSp>
        <p:nvCxnSpPr>
          <p:cNvPr id="23" name="Straight Connector 22">
            <a:extLst>
              <a:ext uri="{FF2B5EF4-FFF2-40B4-BE49-F238E27FC236}">
                <a16:creationId xmlns:a16="http://schemas.microsoft.com/office/drawing/2014/main" id="{CFCBF282-AD09-E914-C52C-EB3FBC53349C}"/>
              </a:ext>
            </a:extLst>
          </p:cNvPr>
          <p:cNvCxnSpPr/>
          <p:nvPr/>
        </p:nvCxnSpPr>
        <p:spPr>
          <a:xfrm>
            <a:off x="7751591" y="9682947"/>
            <a:ext cx="7078779" cy="0"/>
          </a:xfrm>
          <a:prstGeom prst="line">
            <a:avLst/>
          </a:prstGeom>
          <a:ln w="28575">
            <a:solidFill>
              <a:srgbClr val="0057A7"/>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6F1A157-92E8-A84F-7708-EA363B8D6491}"/>
              </a:ext>
            </a:extLst>
          </p:cNvPr>
          <p:cNvSpPr>
            <a:spLocks noChangeArrowheads="1"/>
          </p:cNvSpPr>
          <p:nvPr/>
        </p:nvSpPr>
        <p:spPr bwMode="auto">
          <a:xfrm>
            <a:off x="408260" y="359887"/>
            <a:ext cx="6840220" cy="9972040"/>
          </a:xfrm>
          <a:prstGeom prst="rect">
            <a:avLst/>
          </a:prstGeom>
          <a:noFill/>
          <a:ln w="44450">
            <a:solidFill>
              <a:srgbClr val="0057A8"/>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7" name="Text Box 22">
            <a:extLst>
              <a:ext uri="{FF2B5EF4-FFF2-40B4-BE49-F238E27FC236}">
                <a16:creationId xmlns:a16="http://schemas.microsoft.com/office/drawing/2014/main" id="{24A89932-7C65-608A-E3EC-D32690BE7309}"/>
              </a:ext>
            </a:extLst>
          </p:cNvPr>
          <p:cNvSpPr txBox="1">
            <a:spLocks noChangeArrowheads="1"/>
          </p:cNvSpPr>
          <p:nvPr/>
        </p:nvSpPr>
        <p:spPr bwMode="auto">
          <a:xfrm>
            <a:off x="592579" y="9682947"/>
            <a:ext cx="6480175" cy="45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r>
              <a:rPr lang="en-GB" sz="600">
                <a:solidFill>
                  <a:srgbClr val="000000"/>
                </a:solidFill>
                <a:effectLst/>
                <a:latin typeface="Helvetica" pitchFamily="2" charset="0"/>
                <a:ea typeface="Times New Roman" panose="02020603050405020304" pitchFamily="18" charset="0"/>
                <a:cs typeface="Times-Italic" pitchFamily="2" charset="0"/>
              </a:rPr>
              <a:t>Pennys Estate Agents Limited for themselves and for the vendor of this property whose agents they are give notice that:- (1) These particulars do not constitute any part of an offer or a contract. (2) All statements contained in these particulars are made without responsibility on the part of Pennys Estate Agents Limited. (3) None of the statements contained in these particulars are to be relied upon as a statement or representation of fact. (4) Any intending purchaser must satisfy himself/herself by inspection or otherwise as to the correctness of each of the statements contained in these particulars. (5) The vendor does not make or give and neither do Pennys Estate Agents Limited nor any person in their employment has any authority to make or give any representation or warranty whatever in relation to this property.</a:t>
            </a:r>
            <a:endParaRPr lang="en-GB" sz="1200">
              <a:effectLst/>
              <a:latin typeface="Times New Roman" panose="02020603050405020304" pitchFamily="18" charset="0"/>
              <a:ea typeface="Times New Roman" panose="02020603050405020304" pitchFamily="18" charset="0"/>
            </a:endParaRPr>
          </a:p>
          <a:p>
            <a:r>
              <a:rPr lang="en-GB" sz="600">
                <a:solidFill>
                  <a:srgbClr val="000000"/>
                </a:solidFill>
                <a:effectLst/>
                <a:latin typeface="Helvetica"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p:txBody>
      </p:sp>
      <p:pic>
        <p:nvPicPr>
          <p:cNvPr id="53" name="Picture 52">
            <a:extLst>
              <a:ext uri="{FF2B5EF4-FFF2-40B4-BE49-F238E27FC236}">
                <a16:creationId xmlns:a16="http://schemas.microsoft.com/office/drawing/2014/main" id="{9EC478D6-12EA-3601-26AA-1125E32778FF}"/>
              </a:ext>
            </a:extLst>
          </p:cNvPr>
          <p:cNvPicPr>
            <a:picLocks noChangeAspect="1"/>
          </p:cNvPicPr>
          <p:nvPr/>
        </p:nvPicPr>
        <p:blipFill>
          <a:blip r:embed="rId3">
            <a:extLst>
              <a:ext uri="{28A0092B-C50C-407E-A947-70E740481C1C}">
                <a14:useLocalDpi xmlns:a14="http://schemas.microsoft.com/office/drawing/2010/main" val="0"/>
              </a:ext>
            </a:extLst>
          </a:blip>
          <a:srcRect b="35262"/>
          <a:stretch>
            <a:fillRect/>
          </a:stretch>
        </p:blipFill>
        <p:spPr bwMode="auto">
          <a:xfrm>
            <a:off x="7746699" y="9950366"/>
            <a:ext cx="1910470" cy="437313"/>
          </a:xfrm>
          <a:prstGeom prst="rect">
            <a:avLst/>
          </a:prstGeom>
          <a:noFill/>
        </p:spPr>
      </p:pic>
      <p:sp>
        <p:nvSpPr>
          <p:cNvPr id="54" name="Text Box 20">
            <a:extLst>
              <a:ext uri="{FF2B5EF4-FFF2-40B4-BE49-F238E27FC236}">
                <a16:creationId xmlns:a16="http://schemas.microsoft.com/office/drawing/2014/main" id="{8F2A2BE9-1C5F-7733-10AA-F18CCE2B41B7}"/>
              </a:ext>
            </a:extLst>
          </p:cNvPr>
          <p:cNvSpPr txBox="1">
            <a:spLocks noChangeArrowheads="1"/>
          </p:cNvSpPr>
          <p:nvPr/>
        </p:nvSpPr>
        <p:spPr bwMode="auto">
          <a:xfrm>
            <a:off x="7746699" y="9805151"/>
            <a:ext cx="677518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Bd"/>
              </a:rPr>
              <a:t>PENNYS ESTATE AGENTS</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818285"/>
                </a:solidFill>
                <a:effectLst/>
                <a:latin typeface="Frutiger LT Std 55 Roman"/>
                <a:ea typeface="Times New Roman" panose="02020603050405020304" pitchFamily="18" charset="0"/>
                <a:cs typeface="HelveticaNeueLTStd-Lt"/>
              </a:rPr>
              <a:t>2 Rolle House, Rolle Street, Exmouth, Devon, EX8 2SN</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Lt"/>
              </a:rPr>
              <a:t>Tel:</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a:solidFill>
                  <a:srgbClr val="818285"/>
                </a:solidFill>
                <a:effectLst/>
                <a:latin typeface="Frutiger LT Std 55 Roman"/>
                <a:ea typeface="Times New Roman" panose="02020603050405020304" pitchFamily="18" charset="0"/>
                <a:cs typeface="HelveticaNeueLTStd-Md"/>
              </a:rPr>
              <a:t>01395 264111 </a:t>
            </a:r>
            <a:r>
              <a:rPr lang="en-GB" sz="1100" dirty="0" err="1">
                <a:solidFill>
                  <a:srgbClr val="0057A8"/>
                </a:solidFill>
                <a:effectLst/>
                <a:latin typeface="Frutiger LT Std 55 Roman"/>
                <a:ea typeface="Times New Roman" panose="02020603050405020304" pitchFamily="18" charset="0"/>
                <a:cs typeface="HelveticaNeueLTStd-Lt"/>
              </a:rPr>
              <a:t>EMail</a:t>
            </a:r>
            <a:r>
              <a:rPr lang="en-GB" sz="1100" dirty="0">
                <a:solidFill>
                  <a:srgbClr val="0057A8"/>
                </a:solidFill>
                <a:effectLst/>
                <a:latin typeface="Frutiger LT Std 55 Roman"/>
                <a:ea typeface="Times New Roman" panose="02020603050405020304" pitchFamily="18" charset="0"/>
                <a:cs typeface="HelveticaNeueLTStd-Lt"/>
              </a:rPr>
              <a:t>:</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err="1">
                <a:solidFill>
                  <a:srgbClr val="818285"/>
                </a:solidFill>
                <a:effectLst/>
                <a:latin typeface="Frutiger LT Std 55 Roman"/>
                <a:ea typeface="Times New Roman" panose="02020603050405020304" pitchFamily="18" charset="0"/>
                <a:cs typeface="HelveticaNeueLTStd-Md"/>
              </a:rPr>
              <a:t>help@pennys.net</a:t>
            </a:r>
            <a:endParaRPr lang="en-GB" sz="1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D572870-F8B2-B9BC-1A37-B015BCF31B4B}"/>
              </a:ext>
            </a:extLst>
          </p:cNvPr>
          <p:cNvSpPr txBox="1"/>
          <p:nvPr/>
        </p:nvSpPr>
        <p:spPr>
          <a:xfrm>
            <a:off x="14581541" y="4320142"/>
            <a:ext cx="3155749" cy="1607304"/>
          </a:xfrm>
          <a:prstGeom prst="rect">
            <a:avLst/>
          </a:prstGeom>
          <a:noFill/>
          <a:ln>
            <a:noFill/>
          </a:ln>
        </p:spPr>
        <p:txBody>
          <a:bodyPr wrap="square" rtlCol="0">
            <a:spAutoFit/>
          </a:bodyPr>
          <a:lstStyle/>
          <a:p>
            <a:endParaRPr lang="en-GB" dirty="0"/>
          </a:p>
        </p:txBody>
      </p:sp>
      <p:pic>
        <p:nvPicPr>
          <p:cNvPr id="2" name="Picture 2">
            <a:extLst>
              <a:ext uri="{FF2B5EF4-FFF2-40B4-BE49-F238E27FC236}">
                <a16:creationId xmlns:a16="http://schemas.microsoft.com/office/drawing/2014/main" id="{06279B37-38EE-88DE-2457-200445C0083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35458" y="2613067"/>
            <a:ext cx="6350626" cy="444695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3F241367-4D70-5DF6-83E4-01BE162563C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7322" y="544918"/>
            <a:ext cx="3193551" cy="245894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13EA5508-12F7-EE85-CD6C-FB922BA18B4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95067" y="544919"/>
            <a:ext cx="3159097" cy="2458946"/>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17F203C7-4A45-10E9-72A6-95FE80310EE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8077" y="3144187"/>
            <a:ext cx="3185611" cy="2201719"/>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6E2C57F8-5A6B-A14E-067A-825688F36A1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95067" y="3139125"/>
            <a:ext cx="3159097" cy="2201719"/>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C5DC69BC-81D0-1FEB-ACAF-C799BE2BEC57}"/>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7323" y="5494139"/>
            <a:ext cx="3176366" cy="213403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E0B1E609-B4AE-A165-72B9-52C5EB82E4CF}"/>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95067" y="5494139"/>
            <a:ext cx="3159097" cy="2134030"/>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4454E17C-A9C5-F404-2357-62CC670509D3}"/>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468636" y="7727327"/>
            <a:ext cx="2719468" cy="16701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75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6223F6-458B-E99C-D36C-F83874E3BA7C}"/>
              </a:ext>
            </a:extLst>
          </p:cNvPr>
          <p:cNvSpPr>
            <a:spLocks noChangeArrowheads="1"/>
          </p:cNvSpPr>
          <p:nvPr/>
        </p:nvSpPr>
        <p:spPr bwMode="auto">
          <a:xfrm>
            <a:off x="359093"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5" name="Rectangle 4">
            <a:extLst>
              <a:ext uri="{FF2B5EF4-FFF2-40B4-BE49-F238E27FC236}">
                <a16:creationId xmlns:a16="http://schemas.microsoft.com/office/drawing/2014/main" id="{BE30A96B-7BF2-8E4F-34A1-0C71741340FA}"/>
              </a:ext>
            </a:extLst>
          </p:cNvPr>
          <p:cNvSpPr>
            <a:spLocks noChangeArrowheads="1"/>
          </p:cNvSpPr>
          <p:nvPr/>
        </p:nvSpPr>
        <p:spPr bwMode="auto">
          <a:xfrm>
            <a:off x="7920038"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2" name="TextBox 11">
            <a:extLst>
              <a:ext uri="{FF2B5EF4-FFF2-40B4-BE49-F238E27FC236}">
                <a16:creationId xmlns:a16="http://schemas.microsoft.com/office/drawing/2014/main" id="{CCBE93BF-9BF8-8E64-90F4-53084BDB732A}"/>
              </a:ext>
            </a:extLst>
          </p:cNvPr>
          <p:cNvSpPr txBox="1"/>
          <p:nvPr/>
        </p:nvSpPr>
        <p:spPr>
          <a:xfrm>
            <a:off x="539115" y="522605"/>
            <a:ext cx="6429244" cy="9764211"/>
          </a:xfrm>
          <a:prstGeom prst="rect">
            <a:avLst/>
          </a:prstGeom>
          <a:noFill/>
        </p:spPr>
        <p:txBody>
          <a:bodyPr wrap="square" rtlCol="0">
            <a:spAutoFit/>
          </a:bodyPr>
          <a:lstStyle/>
          <a:p>
            <a:pPr algn="ctr"/>
            <a:r>
              <a:rPr lang="en-GB" sz="1400" b="1" dirty="0">
                <a:solidFill>
                  <a:srgbClr val="333333"/>
                </a:solidFill>
                <a:latin typeface="Helvetica" panose="020B0604020202020204" pitchFamily="34" charset="0"/>
                <a:ea typeface="Times New Roman" panose="02020603050405020304" pitchFamily="18" charset="0"/>
                <a:cs typeface="Helvetica-Bold"/>
              </a:rPr>
              <a:t>50 Lyndhurst Road, Exmouth, EX8 3DT</a:t>
            </a:r>
            <a:endParaRPr lang="en-GB" sz="1400" b="1" dirty="0">
              <a:solidFill>
                <a:srgbClr val="333333"/>
              </a:solidFill>
              <a:effectLst/>
              <a:latin typeface="Helvetica" panose="020B0604020202020204" pitchFamily="34" charset="0"/>
              <a:ea typeface="Times New Roman" panose="02020603050405020304" pitchFamily="18" charset="0"/>
              <a:cs typeface="Helvetica-Bold"/>
            </a:endParaRPr>
          </a:p>
          <a:p>
            <a:pPr algn="ctr"/>
            <a:endParaRPr lang="en-GB" sz="14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THE ACCOMMODATION COMPRISES:</a:t>
            </a:r>
            <a:r>
              <a:rPr lang="en-GB" sz="1200" dirty="0">
                <a:latin typeface="Helvetica" panose="020B0604020202020204" pitchFamily="34" charset="0"/>
                <a:cs typeface="Helvetica" panose="020B0604020202020204" pitchFamily="34" charset="0"/>
              </a:rPr>
              <a:t> Composite front door with pattern window inset to:</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ENTRANCE VESTIBULE: </a:t>
            </a:r>
            <a:r>
              <a:rPr lang="en-GB" sz="1200" dirty="0">
                <a:latin typeface="Helvetica" panose="020B0604020202020204" pitchFamily="34" charset="0"/>
                <a:cs typeface="Helvetica" panose="020B0604020202020204" pitchFamily="34" charset="0"/>
              </a:rPr>
              <a:t>Feature mosaic tiled flooring; wood tongue and groove wall to dado rail; opening through to:</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RECEPTION HALL: </a:t>
            </a:r>
            <a:r>
              <a:rPr lang="en-GB" sz="1200" dirty="0">
                <a:latin typeface="Helvetica" panose="020B0604020202020204" pitchFamily="34" charset="0"/>
                <a:cs typeface="Helvetica" panose="020B0604020202020204" pitchFamily="34" charset="0"/>
              </a:rPr>
              <a:t>Radiator housed in feature radiator cover; stairs to first floor landing; feature wood flooring.</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LOUNGE:</a:t>
            </a:r>
            <a:r>
              <a:rPr lang="en-GB" sz="1200" dirty="0">
                <a:latin typeface="Helvetica" panose="020B0604020202020204" pitchFamily="34" charset="0"/>
                <a:cs typeface="Helvetica" panose="020B0604020202020204" pitchFamily="34" charset="0"/>
              </a:rPr>
              <a:t> 5.08m x 4.09m (16'8" x 13'5") A charming room with measurement into uPVC double glazed bay window to the front aspect with wooden window shutters; log burner stove housed in stone fire surround with marble hearth; wood effect flooring; radiator; television point; picture rail.</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SITTING ROOM/BEDROOM FOUR:</a:t>
            </a:r>
            <a:r>
              <a:rPr lang="en-GB" sz="1200" dirty="0">
                <a:latin typeface="Helvetica" panose="020B0604020202020204" pitchFamily="34" charset="0"/>
                <a:cs typeface="Helvetica" panose="020B0604020202020204" pitchFamily="34" charset="0"/>
              </a:rPr>
              <a:t> 3.28m x 3.51m (10'9" x 11'6") A versatile room with wood effect flooring; radiator; picture rail; uPVC double glazed window to rear aspect.</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KITCHEN/DINING ROOM: </a:t>
            </a:r>
            <a:r>
              <a:rPr lang="en-GB" sz="1200" dirty="0">
                <a:latin typeface="Helvetica" panose="020B0604020202020204" pitchFamily="34" charset="0"/>
                <a:cs typeface="Helvetica" panose="020B0604020202020204" pitchFamily="34" charset="0"/>
              </a:rPr>
              <a:t>7.92m x 3m (26'0" x 9'10") Narrowing at one end to 7'0" (2.13m) A spacious room with wood effect worktop surfaces with cupboards and drawer units beneath; tiled surrounds; inset single drainer sink unit with swan neck mixer tap; Belling oven with stainless steel back and chimney style extractor hood over; fitted wooden cupboards; larder style cupboard; space for upright fridge freezer; uPVC double glazed windows to side and rear aspects; uPVC double glazed door to outside.</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FIRST FLOOR LANDING: </a:t>
            </a:r>
            <a:r>
              <a:rPr lang="en-GB" sz="1200" dirty="0">
                <a:latin typeface="Helvetica" panose="020B0604020202020204" pitchFamily="34" charset="0"/>
                <a:cs typeface="Helvetica" panose="020B0604020202020204" pitchFamily="34" charset="0"/>
              </a:rPr>
              <a:t>uPVC double glazed window to side aspect with pattern glass; access to roof space via loft ladder; doors to:</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BEDROOM ONE:</a:t>
            </a:r>
            <a:r>
              <a:rPr lang="en-GB" sz="1200" dirty="0">
                <a:latin typeface="Helvetica" panose="020B0604020202020204" pitchFamily="34" charset="0"/>
                <a:cs typeface="Helvetica" panose="020B0604020202020204" pitchFamily="34" charset="0"/>
              </a:rPr>
              <a:t> 5.08m x 3.48m (16'8" x 11'5") into double glazed bay window to front aspect with fitted wooden window shutters; feature fireplace with tiled hearth; wood effect flooring; picture rail; built-in wardrobes with cupboards over; radiator.</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EN-SUITE SHOWER ROOM/WC: </a:t>
            </a:r>
            <a:r>
              <a:rPr lang="en-GB" sz="1200" dirty="0">
                <a:latin typeface="Helvetica" panose="020B0604020202020204" pitchFamily="34" charset="0"/>
                <a:cs typeface="Helvetica" panose="020B0604020202020204" pitchFamily="34" charset="0"/>
              </a:rPr>
              <a:t>1.52m x 1.52m (5'0" x 5'0") Stylishly fitted with shower cubicle; contemporary style wash hand basin with drawer unit beneath and mirror over with integrated light over; WC with concealed cistern and push button flush; tiled and heated floor; tiled walls to picture rail; recess ceiling LED lighting; uPVC double glazed window with pattern glass; ceiling extractor fan.</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BEDROOM TWO:</a:t>
            </a:r>
            <a:r>
              <a:rPr lang="en-GB" sz="1200" dirty="0">
                <a:latin typeface="Helvetica" panose="020B0604020202020204" pitchFamily="34" charset="0"/>
                <a:cs typeface="Helvetica" panose="020B0604020202020204" pitchFamily="34" charset="0"/>
              </a:rPr>
              <a:t> 3.53m x 3.28m (11'7" x 10'9") uPVC double glazed window to rear aspect; radiator; picture rail; chimney recess with shelf.</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BEDROOM THREE: </a:t>
            </a:r>
            <a:r>
              <a:rPr lang="en-GB" sz="1200" dirty="0">
                <a:latin typeface="Helvetica" panose="020B0604020202020204" pitchFamily="34" charset="0"/>
                <a:cs typeface="Helvetica" panose="020B0604020202020204" pitchFamily="34" charset="0"/>
              </a:rPr>
              <a:t>3.71m x 3.07m (12'2" x 10'1") uPVC double glazed window to rear aspect; radiator; picture rail.</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BATHROOM/WC:</a:t>
            </a:r>
            <a:r>
              <a:rPr lang="en-GB" sz="1200" dirty="0">
                <a:latin typeface="Helvetica" panose="020B0604020202020204" pitchFamily="34" charset="0"/>
                <a:cs typeface="Helvetica" panose="020B0604020202020204" pitchFamily="34" charset="0"/>
              </a:rPr>
              <a:t> 2.67m x 2.01m (8'9" x 6'7") A truly stunning bathroom suite with freestanding bath with floor mounted taps with shower attachment; contemporary style wash hand basin with mirror with integrated light over and drawer units beneath; WC with push button flush; antique style radiator with heated towel rail attached; tiled walls with feature exposed brick wall; two uPVC double glazed windows with pattern glass; tiled and heated floor; extractor fan.</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endParaRPr lang="en-US" sz="1250" dirty="0">
              <a:latin typeface="Helvetica" panose="020B0604020202020204" pitchFamily="34" charset="0"/>
              <a:cs typeface="Helvetica" panose="020B0604020202020204" pitchFamily="34" charset="0"/>
            </a:endParaRPr>
          </a:p>
        </p:txBody>
      </p:sp>
      <p:sp>
        <p:nvSpPr>
          <p:cNvPr id="13" name="TextBox 12">
            <a:extLst>
              <a:ext uri="{FF2B5EF4-FFF2-40B4-BE49-F238E27FC236}">
                <a16:creationId xmlns:a16="http://schemas.microsoft.com/office/drawing/2014/main" id="{96F289B2-C3D7-742F-AA5D-DB0F07127B74}"/>
              </a:ext>
            </a:extLst>
          </p:cNvPr>
          <p:cNvSpPr txBox="1"/>
          <p:nvPr/>
        </p:nvSpPr>
        <p:spPr>
          <a:xfrm>
            <a:off x="8106563" y="522605"/>
            <a:ext cx="6429244" cy="1400383"/>
          </a:xfrm>
          <a:prstGeom prst="rect">
            <a:avLst/>
          </a:prstGeom>
          <a:noFill/>
        </p:spPr>
        <p:txBody>
          <a:bodyPr wrap="square" rtlCol="0">
            <a:spAutoFit/>
          </a:bodyPr>
          <a:lstStyle/>
          <a:p>
            <a:r>
              <a:rPr lang="en-GB" sz="1200" b="1" dirty="0">
                <a:latin typeface="Helvetica" panose="020B0604020202020204" pitchFamily="34" charset="0"/>
                <a:cs typeface="Helvetica" panose="020B0604020202020204" pitchFamily="34" charset="0"/>
              </a:rPr>
              <a:t>OUTSIDE:  </a:t>
            </a:r>
            <a:r>
              <a:rPr lang="en-GB" sz="1200" dirty="0">
                <a:latin typeface="Helvetica" panose="020B0604020202020204" pitchFamily="34" charset="0"/>
                <a:cs typeface="Helvetica" panose="020B0604020202020204" pitchFamily="34" charset="0"/>
              </a:rPr>
              <a:t>A block paved parking area to the front. There is an attractive enclosed rear garden paved with raised shrub beds; access to </a:t>
            </a:r>
            <a:r>
              <a:rPr lang="en-GB" sz="1200" b="1" dirty="0">
                <a:latin typeface="Helvetica" panose="020B0604020202020204" pitchFamily="34" charset="0"/>
                <a:cs typeface="Helvetica" panose="020B0604020202020204" pitchFamily="34" charset="0"/>
              </a:rPr>
              <a:t>UTILITIES CUPBOARD </a:t>
            </a:r>
            <a:r>
              <a:rPr lang="en-GB" sz="1200" dirty="0">
                <a:latin typeface="Helvetica" panose="020B0604020202020204" pitchFamily="34" charset="0"/>
                <a:cs typeface="Helvetica" panose="020B0604020202020204" pitchFamily="34" charset="0"/>
              </a:rPr>
              <a:t>with plumbing for an automatic washing machine and housing Ideal gas boiler. </a:t>
            </a:r>
            <a:r>
              <a:rPr lang="en-GB" sz="1200" b="1" dirty="0">
                <a:latin typeface="Helvetica" panose="020B0604020202020204" pitchFamily="34" charset="0"/>
                <a:cs typeface="Helvetica" panose="020B0604020202020204" pitchFamily="34" charset="0"/>
              </a:rPr>
              <a:t>LOG CABIN </a:t>
            </a:r>
            <a:r>
              <a:rPr lang="en-GB" sz="1200" dirty="0">
                <a:latin typeface="Helvetica" panose="020B0604020202020204" pitchFamily="34" charset="0"/>
                <a:cs typeface="Helvetica" panose="020B0604020202020204" pitchFamily="34" charset="0"/>
              </a:rPr>
              <a:t>3.94m x 2.87m (12'11" x 9'5") with uPVC double glazed double doors. Pedestrian gate to service lane; outside light.</a:t>
            </a:r>
            <a:endParaRPr lang="en-GB" sz="1600" dirty="0">
              <a:latin typeface="Helvetica" panose="020B0604020202020204" pitchFamily="34" charset="0"/>
              <a:cs typeface="Helvetica" panose="020B0604020202020204" pitchFamily="34" charset="0"/>
            </a:endParaRPr>
          </a:p>
          <a:p>
            <a:br>
              <a:rPr lang="en-GB" sz="1250" dirty="0">
                <a:solidFill>
                  <a:srgbClr val="333333"/>
                </a:solidFill>
                <a:effectLst/>
                <a:latin typeface="Helvetica" panose="020B0604020202020204" pitchFamily="34" charset="0"/>
                <a:ea typeface="Times New Roman" panose="02020603050405020304" pitchFamily="18" charset="0"/>
                <a:cs typeface="Helvetica-Bold"/>
              </a:rPr>
            </a:br>
            <a:r>
              <a:rPr lang="en-GB" sz="1250" b="1" dirty="0">
                <a:solidFill>
                  <a:srgbClr val="333333"/>
                </a:solidFill>
                <a:effectLst/>
                <a:latin typeface="Helvetica" panose="020B0604020202020204" pitchFamily="34" charset="0"/>
                <a:ea typeface="Times New Roman" panose="02020603050405020304" pitchFamily="18" charset="0"/>
                <a:cs typeface="Helvetica-Bold"/>
              </a:rPr>
              <a:t>FLOOR PLAN:</a:t>
            </a:r>
            <a:endParaRPr lang="en-GB" sz="1250" dirty="0">
              <a:effectLst/>
              <a:latin typeface="Times New Roman" panose="02020603050405020304" pitchFamily="18" charset="0"/>
              <a:ea typeface="Times New Roman" panose="02020603050405020304" pitchFamily="18" charset="0"/>
            </a:endParaRPr>
          </a:p>
        </p:txBody>
      </p:sp>
      <p:pic>
        <p:nvPicPr>
          <p:cNvPr id="2050" name="Picture 2">
            <a:extLst>
              <a:ext uri="{FF2B5EF4-FFF2-40B4-BE49-F238E27FC236}">
                <a16:creationId xmlns:a16="http://schemas.microsoft.com/office/drawing/2014/main" id="{34C435AA-AF16-F2B5-D079-0C203A6453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32723" y="2248263"/>
            <a:ext cx="6247512" cy="72974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191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136</TotalTime>
  <Words>913</Words>
  <Application>Microsoft Office PowerPoint</Application>
  <PresentationFormat>Custom</PresentationFormat>
  <Paragraphs>20</Paragraphs>
  <Slides>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Aptos</vt:lpstr>
      <vt:lpstr>Arial</vt:lpstr>
      <vt:lpstr>Calibri</vt:lpstr>
      <vt:lpstr>Calibri Light</vt:lpstr>
      <vt:lpstr>Frutiger LT Std 55 Roman</vt:lpstr>
      <vt:lpstr>Helvetica</vt:lpstr>
      <vt:lpstr>HelveticaNeueLT-Medium</vt:lpstr>
      <vt:lpstr>HelveticaNeueLT-Roman</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Caswell</dc:creator>
  <cp:lastModifiedBy>Aimee Welch</cp:lastModifiedBy>
  <cp:revision>18</cp:revision>
  <cp:lastPrinted>2024-02-13T14:08:45Z</cp:lastPrinted>
  <dcterms:created xsi:type="dcterms:W3CDTF">2023-03-19T13:39:10Z</dcterms:created>
  <dcterms:modified xsi:type="dcterms:W3CDTF">2024-02-13T14:10:50Z</dcterms:modified>
</cp:coreProperties>
</file>